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3" r:id="rId4"/>
    <p:sldId id="268" r:id="rId5"/>
    <p:sldId id="266" r:id="rId6"/>
    <p:sldId id="257" r:id="rId7"/>
    <p:sldId id="270" r:id="rId8"/>
    <p:sldId id="267" r:id="rId9"/>
    <p:sldId id="261" r:id="rId10"/>
    <p:sldId id="274" r:id="rId11"/>
    <p:sldId id="259" r:id="rId12"/>
    <p:sldId id="260" r:id="rId13"/>
    <p:sldId id="258" r:id="rId14"/>
    <p:sldId id="271" r:id="rId15"/>
    <p:sldId id="264" r:id="rId16"/>
    <p:sldId id="269" r:id="rId17"/>
    <p:sldId id="265" r:id="rId18"/>
    <p:sldId id="273" r:id="rId19"/>
    <p:sldId id="272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C461E-DC04-4BA2-82F8-0F94DB739F9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DEDF4-3433-4FE9-8DA4-768BF645CF1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4315-9A44-4455-91D2-241F18A6DC34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DF50-BF62-46C2-B28A-4E0A6004A9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4315-9A44-4455-91D2-241F18A6DC34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DF50-BF62-46C2-B28A-4E0A6004A9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4315-9A44-4455-91D2-241F18A6DC34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DF50-BF62-46C2-B28A-4E0A6004A9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4315-9A44-4455-91D2-241F18A6DC34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DF50-BF62-46C2-B28A-4E0A6004A9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4315-9A44-4455-91D2-241F18A6DC34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DF50-BF62-46C2-B28A-4E0A6004A9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4315-9A44-4455-91D2-241F18A6DC34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DF50-BF62-46C2-B28A-4E0A6004A9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4315-9A44-4455-91D2-241F18A6DC34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DF50-BF62-46C2-B28A-4E0A6004A9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4315-9A44-4455-91D2-241F18A6DC34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DF50-BF62-46C2-B28A-4E0A6004A9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4315-9A44-4455-91D2-241F18A6DC34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DF50-BF62-46C2-B28A-4E0A6004A9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4315-9A44-4455-91D2-241F18A6DC34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DF50-BF62-46C2-B28A-4E0A6004A9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4315-9A44-4455-91D2-241F18A6DC34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DF50-BF62-46C2-B28A-4E0A6004A9F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4315-9A44-4455-91D2-241F18A6DC34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DF50-BF62-46C2-B28A-4E0A6004A9F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8.jpeg"/><Relationship Id="rId5" Type="http://schemas.openxmlformats.org/officeDocument/2006/relationships/image" Target="../media/image3.png"/><Relationship Id="rId10" Type="http://schemas.openxmlformats.org/officeDocument/2006/relationships/image" Target="../media/image27.jpeg"/><Relationship Id="rId4" Type="http://schemas.openxmlformats.org/officeDocument/2006/relationships/image" Target="../media/image2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3.jpeg"/><Relationship Id="rId5" Type="http://schemas.openxmlformats.org/officeDocument/2006/relationships/image" Target="../media/image3.png"/><Relationship Id="rId10" Type="http://schemas.openxmlformats.org/officeDocument/2006/relationships/image" Target="../media/image32.jpeg"/><Relationship Id="rId4" Type="http://schemas.openxmlformats.org/officeDocument/2006/relationships/image" Target="../media/image2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f.vegh@adlerka.sk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67594"/>
          </a:xfrm>
        </p:spPr>
        <p:txBody>
          <a:bodyPr>
            <a:normAutofit/>
          </a:bodyPr>
          <a:lstStyle/>
          <a:p>
            <a:r>
              <a:rPr lang="sk-SK" b="1" dirty="0" err="1" smtClean="0">
                <a:solidFill>
                  <a:srgbClr val="002060"/>
                </a:solidFill>
              </a:rPr>
              <a:t>EdTRANS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br>
              <a:rPr lang="sk-SK" b="1" dirty="0" smtClean="0">
                <a:solidFill>
                  <a:srgbClr val="002060"/>
                </a:solidFill>
              </a:rPr>
            </a:br>
            <a:r>
              <a:rPr lang="sk-SK" b="1" dirty="0" err="1" smtClean="0">
                <a:solidFill>
                  <a:srgbClr val="002060"/>
                </a:solidFill>
              </a:rPr>
              <a:t>Transition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from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school</a:t>
            </a:r>
            <a:r>
              <a:rPr lang="sk-SK" b="1" dirty="0" smtClean="0">
                <a:solidFill>
                  <a:srgbClr val="002060"/>
                </a:solidFill>
              </a:rPr>
              <a:t> to </a:t>
            </a:r>
            <a:r>
              <a:rPr lang="sk-SK" b="1" dirty="0" err="1" smtClean="0">
                <a:solidFill>
                  <a:srgbClr val="002060"/>
                </a:solidFill>
              </a:rPr>
              <a:t>work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accent5">
                    <a:lumMod val="75000"/>
                  </a:schemeClr>
                </a:solidFill>
              </a:rPr>
              <a:t>Stredná priemyselná škola elektrotechnická, Karola </a:t>
            </a:r>
            <a:r>
              <a:rPr lang="sk-SK" sz="2400" b="1" dirty="0" err="1">
                <a:solidFill>
                  <a:schemeClr val="accent5">
                    <a:lumMod val="75000"/>
                  </a:schemeClr>
                </a:solidFill>
              </a:rPr>
              <a:t>Adlera</a:t>
            </a:r>
            <a:r>
              <a:rPr lang="sk-SK" sz="2400" b="1" dirty="0">
                <a:solidFill>
                  <a:schemeClr val="accent5">
                    <a:lumMod val="75000"/>
                  </a:schemeClr>
                </a:solidFill>
              </a:rPr>
              <a:t> 5, </a:t>
            </a:r>
            <a:r>
              <a:rPr lang="sk-SK" sz="2400" b="1" dirty="0" smtClean="0">
                <a:solidFill>
                  <a:schemeClr val="accent5">
                    <a:lumMod val="75000"/>
                  </a:schemeClr>
                </a:solidFill>
              </a:rPr>
              <a:t>Bratislava</a:t>
            </a:r>
          </a:p>
          <a:p>
            <a:r>
              <a:rPr lang="sk-SK" sz="2400" b="1" dirty="0" err="1">
                <a:solidFill>
                  <a:schemeClr val="accent5">
                    <a:lumMod val="75000"/>
                  </a:schemeClr>
                </a:solidFill>
              </a:rPr>
              <a:t>Berufsschule</a:t>
            </a:r>
            <a:r>
              <a:rPr lang="sk-SK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sz="2400" b="1" dirty="0" err="1">
                <a:solidFill>
                  <a:schemeClr val="accent5">
                    <a:lumMod val="75000"/>
                  </a:schemeClr>
                </a:solidFill>
              </a:rPr>
              <a:t>für</a:t>
            </a:r>
            <a:r>
              <a:rPr lang="sk-SK" sz="2400" b="1" dirty="0">
                <a:solidFill>
                  <a:schemeClr val="accent5">
                    <a:lumMod val="75000"/>
                  </a:schemeClr>
                </a:solidFill>
              </a:rPr>
              <a:t> Elektrotechnik </a:t>
            </a:r>
            <a:r>
              <a:rPr lang="sk-SK" sz="2400" b="1" dirty="0" err="1">
                <a:solidFill>
                  <a:schemeClr val="accent5">
                    <a:lumMod val="75000"/>
                  </a:schemeClr>
                </a:solidFill>
              </a:rPr>
              <a:t>und</a:t>
            </a:r>
            <a:r>
              <a:rPr lang="sk-SK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sz="2400" b="1" dirty="0" err="1">
                <a:solidFill>
                  <a:schemeClr val="accent5">
                    <a:lumMod val="75000"/>
                  </a:schemeClr>
                </a:solidFill>
              </a:rPr>
              <a:t>Mechatronik</a:t>
            </a:r>
            <a:r>
              <a:rPr lang="sk-SK" sz="2400" b="1" dirty="0">
                <a:solidFill>
                  <a:schemeClr val="accent5">
                    <a:lumMod val="75000"/>
                  </a:schemeClr>
                </a:solidFill>
              </a:rPr>
              <a:t>  1060  </a:t>
            </a:r>
            <a:r>
              <a:rPr lang="sk-SK" sz="2400" b="1" dirty="0" err="1">
                <a:solidFill>
                  <a:schemeClr val="accent5">
                    <a:lumMod val="75000"/>
                  </a:schemeClr>
                </a:solidFill>
              </a:rPr>
              <a:t>Wien</a:t>
            </a:r>
            <a:r>
              <a:rPr lang="sk-SK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k-SK" sz="2400" b="1" dirty="0" err="1">
                <a:solidFill>
                  <a:schemeClr val="accent5">
                    <a:lumMod val="75000"/>
                  </a:schemeClr>
                </a:solidFill>
              </a:rPr>
              <a:t>Mollardgasse</a:t>
            </a:r>
            <a:r>
              <a:rPr lang="sk-SK" sz="2400" b="1" dirty="0">
                <a:solidFill>
                  <a:schemeClr val="accent5">
                    <a:lumMod val="75000"/>
                  </a:schemeClr>
                </a:solidFill>
              </a:rPr>
              <a:t> 87</a:t>
            </a:r>
          </a:p>
        </p:txBody>
      </p:sp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9938" name="Acrobat Document" r:id="rId6" imgW="0" imgH="0" progId="AcroExch.Document.11">
              <p:embed/>
            </p:oleObj>
          </a:graphicData>
        </a:graphic>
      </p:graphicFrame>
      <p:pic>
        <p:nvPicPr>
          <p:cNvPr id="11" name="Obrázok 10" descr="capture_002_02122014_1436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836712"/>
            <a:ext cx="8748464" cy="5279367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339752" y="404664"/>
            <a:ext cx="4253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Program v</a:t>
            </a:r>
            <a:r>
              <a:rPr lang="hu-HU" sz="2000" b="1" dirty="0" err="1" smtClean="0">
                <a:solidFill>
                  <a:srgbClr val="002060"/>
                </a:solidFill>
              </a:rPr>
              <a:t>ým</a:t>
            </a:r>
            <a:r>
              <a:rPr lang="en-US" sz="2000" b="1" dirty="0" smtClean="0">
                <a:solidFill>
                  <a:srgbClr val="002060"/>
                </a:solidFill>
              </a:rPr>
              <a:t>en</a:t>
            </a:r>
            <a:r>
              <a:rPr lang="sk-SK" sz="2000" b="1" dirty="0" smtClean="0">
                <a:solidFill>
                  <a:srgbClr val="002060"/>
                </a:solidFill>
              </a:rPr>
              <a:t>y - BA 4. a  5. 11. 2014</a:t>
            </a:r>
            <a:endParaRPr lang="sk-SK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capture_003_02122014_1445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980728"/>
            <a:ext cx="7704856" cy="5112568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979712" y="404664"/>
            <a:ext cx="4751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Program v</a:t>
            </a:r>
            <a:r>
              <a:rPr lang="hu-HU" sz="2000" b="1" dirty="0" err="1" smtClean="0">
                <a:solidFill>
                  <a:srgbClr val="002060"/>
                </a:solidFill>
              </a:rPr>
              <a:t>ým</a:t>
            </a:r>
            <a:r>
              <a:rPr lang="en-US" sz="2000" b="1" dirty="0" smtClean="0">
                <a:solidFill>
                  <a:srgbClr val="002060"/>
                </a:solidFill>
              </a:rPr>
              <a:t>en</a:t>
            </a:r>
            <a:r>
              <a:rPr lang="sk-SK" sz="2000" b="1" dirty="0" smtClean="0">
                <a:solidFill>
                  <a:srgbClr val="002060"/>
                </a:solidFill>
              </a:rPr>
              <a:t>y - Viedeň 4. až  7. 11. 2014</a:t>
            </a:r>
            <a:endParaRPr lang="sk-SK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4" name="Acrobat Document" r:id="rId6" imgW="0" imgH="0" progId="AcroExch.Document.11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403648" y="980728"/>
          <a:ext cx="6336704" cy="5112568"/>
        </p:xfrm>
        <a:graphic>
          <a:graphicData uri="http://schemas.openxmlformats.org/presentationml/2006/ole">
            <p:oleObj spid="_x0000_s3075" name="Acrobat Document" r:id="rId7" imgW="5668166" imgH="8019048" progId="AcroExch.Document.11">
              <p:embed/>
            </p:oleObj>
          </a:graphicData>
        </a:graphic>
      </p:graphicFrame>
      <p:sp>
        <p:nvSpPr>
          <p:cNvPr id="10" name="BlokTextu 9"/>
          <p:cNvSpPr txBox="1"/>
          <p:nvPr/>
        </p:nvSpPr>
        <p:spPr>
          <a:xfrm>
            <a:off x="2699792" y="404664"/>
            <a:ext cx="407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Program v</a:t>
            </a:r>
            <a:r>
              <a:rPr lang="hu-HU" sz="2000" b="1" dirty="0" err="1" smtClean="0">
                <a:solidFill>
                  <a:srgbClr val="002060"/>
                </a:solidFill>
              </a:rPr>
              <a:t>ým</a:t>
            </a:r>
            <a:r>
              <a:rPr lang="en-US" sz="2000" b="1" dirty="0" smtClean="0">
                <a:solidFill>
                  <a:srgbClr val="002060"/>
                </a:solidFill>
              </a:rPr>
              <a:t>en</a:t>
            </a:r>
            <a:r>
              <a:rPr lang="sk-SK" sz="2000" b="1" dirty="0" smtClean="0">
                <a:solidFill>
                  <a:srgbClr val="002060"/>
                </a:solidFill>
              </a:rPr>
              <a:t>y – Viedeň 6. 5. 2014</a:t>
            </a:r>
            <a:endParaRPr lang="sk-SK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image EdTrans 2014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340768"/>
            <a:ext cx="4032448" cy="3024336"/>
          </a:xfrm>
          <a:prstGeom prst="rect">
            <a:avLst/>
          </a:prstGeom>
        </p:spPr>
      </p:pic>
      <p:pic>
        <p:nvPicPr>
          <p:cNvPr id="9" name="Obrázok 8" descr="ProjektSK_AT 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420888"/>
            <a:ext cx="4464496" cy="3348372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611560" y="4581128"/>
            <a:ext cx="32172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002060"/>
                </a:solidFill>
              </a:rPr>
              <a:t>DP Bratislava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sk-SK" sz="2000" b="1" dirty="0" smtClean="0">
                <a:solidFill>
                  <a:srgbClr val="002060"/>
                </a:solidFill>
              </a:rPr>
              <a:t> historické električky</a:t>
            </a:r>
          </a:p>
          <a:p>
            <a:pPr algn="ctr"/>
            <a:r>
              <a:rPr lang="sk-SK" sz="2000" b="1" dirty="0" smtClean="0">
                <a:solidFill>
                  <a:srgbClr val="002060"/>
                </a:solidFill>
              </a:rPr>
              <a:t>jazda historickou električkou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5. 5. 2014</a:t>
            </a:r>
            <a:endParaRPr lang="sk-SK" sz="2000" b="1" dirty="0">
              <a:solidFill>
                <a:srgbClr val="00206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148064" y="1268760"/>
            <a:ext cx="3194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002060"/>
                </a:solidFill>
              </a:rPr>
              <a:t>Návšteva </a:t>
            </a:r>
            <a:r>
              <a:rPr lang="sk-SK" sz="2400" b="1" dirty="0" err="1" smtClean="0">
                <a:solidFill>
                  <a:srgbClr val="002060"/>
                </a:solidFill>
              </a:rPr>
              <a:t>Wiener</a:t>
            </a:r>
            <a:r>
              <a:rPr lang="sk-SK" sz="2400" b="1" dirty="0" smtClean="0">
                <a:solidFill>
                  <a:srgbClr val="002060"/>
                </a:solidFill>
              </a:rPr>
              <a:t> </a:t>
            </a:r>
            <a:r>
              <a:rPr lang="sk-SK" sz="2400" b="1" dirty="0" err="1" smtClean="0">
                <a:solidFill>
                  <a:srgbClr val="002060"/>
                </a:solidFill>
              </a:rPr>
              <a:t>Linien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5. 11. 2013</a:t>
            </a:r>
            <a:endParaRPr lang="sk-SK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5842" name="Acrobat Document" r:id="rId6" imgW="0" imgH="0" progId="AcroExch.Document.11">
              <p:embed/>
            </p:oleObj>
          </a:graphicData>
        </a:graphic>
      </p:graphicFrame>
      <p:pic>
        <p:nvPicPr>
          <p:cNvPr id="14" name="Obrázok 13" descr="SAM_37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9565" y="2996952"/>
            <a:ext cx="4128459" cy="3096344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4355976" y="476672"/>
            <a:ext cx="249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002060"/>
                </a:solidFill>
              </a:rPr>
              <a:t>5. </a:t>
            </a:r>
            <a:r>
              <a:rPr lang="en-US" sz="2800" dirty="0" smtClean="0">
                <a:solidFill>
                  <a:srgbClr val="002060"/>
                </a:solidFill>
              </a:rPr>
              <a:t>&amp; 6. 11. 201</a:t>
            </a:r>
            <a:r>
              <a:rPr lang="sk-SK" sz="2800" dirty="0" smtClean="0">
                <a:solidFill>
                  <a:srgbClr val="002060"/>
                </a:solidFill>
              </a:rPr>
              <a:t>3</a:t>
            </a:r>
            <a:endParaRPr lang="sk-SK" sz="2800" dirty="0">
              <a:solidFill>
                <a:srgbClr val="002060"/>
              </a:solidFill>
            </a:endParaRPr>
          </a:p>
        </p:txBody>
      </p:sp>
      <p:pic>
        <p:nvPicPr>
          <p:cNvPr id="10" name="Obrázok 9" descr="SAM_37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7" y="1052736"/>
            <a:ext cx="3648405" cy="2736304"/>
          </a:xfrm>
          <a:prstGeom prst="rect">
            <a:avLst/>
          </a:prstGeom>
        </p:spPr>
      </p:pic>
      <p:pic>
        <p:nvPicPr>
          <p:cNvPr id="9" name="Obrázok 8" descr="SAM_37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836712"/>
            <a:ext cx="2880000" cy="2160000"/>
          </a:xfrm>
          <a:prstGeom prst="rect">
            <a:avLst/>
          </a:prstGeom>
        </p:spPr>
      </p:pic>
      <p:pic>
        <p:nvPicPr>
          <p:cNvPr id="11" name="Obrázok 10" descr="SAM_370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2160" y="836712"/>
            <a:ext cx="2880000" cy="2160000"/>
          </a:xfrm>
          <a:prstGeom prst="rect">
            <a:avLst/>
          </a:prstGeom>
        </p:spPr>
      </p:pic>
      <p:pic>
        <p:nvPicPr>
          <p:cNvPr id="13" name="Obrázok 12" descr="SAM_37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521" y="3068960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2530" name="Acrobat Document" r:id="rId6" imgW="0" imgH="0" progId="AcroExch.Document.11">
              <p:embed/>
            </p:oleObj>
          </a:graphicData>
        </a:graphic>
      </p:graphicFrame>
      <p:pic>
        <p:nvPicPr>
          <p:cNvPr id="11" name="Obrázok 10" descr="SAM_4152 EdTra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908720"/>
            <a:ext cx="3384376" cy="2538282"/>
          </a:xfrm>
          <a:prstGeom prst="rect">
            <a:avLst/>
          </a:prstGeom>
        </p:spPr>
      </p:pic>
      <p:pic>
        <p:nvPicPr>
          <p:cNvPr id="12" name="Obrázok 11" descr="SAM_4155 EdTra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332656"/>
            <a:ext cx="3072341" cy="2304256"/>
          </a:xfrm>
          <a:prstGeom prst="rect">
            <a:avLst/>
          </a:prstGeom>
        </p:spPr>
      </p:pic>
      <p:pic>
        <p:nvPicPr>
          <p:cNvPr id="13" name="Obrázok 12" descr="SAM_4156 EdTran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1628800"/>
            <a:ext cx="3419872" cy="2564904"/>
          </a:xfrm>
          <a:prstGeom prst="rect">
            <a:avLst/>
          </a:prstGeom>
        </p:spPr>
      </p:pic>
      <p:pic>
        <p:nvPicPr>
          <p:cNvPr id="16" name="Obrázok 15" descr="SAM_4168 Avi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1547" y="3429000"/>
            <a:ext cx="3611893" cy="2708920"/>
          </a:xfrm>
          <a:prstGeom prst="rect">
            <a:avLst/>
          </a:prstGeom>
        </p:spPr>
      </p:pic>
      <p:pic>
        <p:nvPicPr>
          <p:cNvPr id="15" name="Obrázok 14" descr="SAM_4158 EdTran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7" y="2060848"/>
            <a:ext cx="3024335" cy="2268251"/>
          </a:xfrm>
          <a:prstGeom prst="rect">
            <a:avLst/>
          </a:prstGeom>
        </p:spPr>
      </p:pic>
      <p:pic>
        <p:nvPicPr>
          <p:cNvPr id="17" name="Obrázok 16" descr="SAM_4171 Avio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55976" y="3645024"/>
            <a:ext cx="3323861" cy="2492896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6732240" y="980728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2060"/>
                </a:solidFill>
              </a:rPr>
              <a:t>5. 5. 2014</a:t>
            </a:r>
            <a:endParaRPr lang="sk-SK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22" name="Acrobat Document" r:id="rId6" imgW="0" imgH="0" progId="AcroExch.Document.11">
              <p:embed/>
            </p:oleObj>
          </a:graphicData>
        </a:graphic>
      </p:graphicFrame>
      <p:pic>
        <p:nvPicPr>
          <p:cNvPr id="9" name="Obrázok 8" descr="SAM_3995 Edtrans Adler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836712"/>
            <a:ext cx="7056784" cy="5292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3554" name="Acrobat Document" r:id="rId6" imgW="0" imgH="0" progId="AcroExch.Document.11">
              <p:embed/>
            </p:oleObj>
          </a:graphicData>
        </a:graphic>
      </p:graphicFrame>
      <p:pic>
        <p:nvPicPr>
          <p:cNvPr id="10" name="Obrázok 9" descr="SAM_39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908720"/>
            <a:ext cx="6984776" cy="518457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547664" y="260648"/>
            <a:ext cx="5104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Deň župných škôl AVION – január 2014</a:t>
            </a:r>
            <a:endParaRPr lang="sk-SK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7890" name="Acrobat Document" r:id="rId6" imgW="0" imgH="0" progId="AcroExch.Document.11">
              <p:embed/>
            </p:oleObj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251520" y="1412776"/>
            <a:ext cx="86545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2060"/>
                </a:solidFill>
              </a:rPr>
              <a:t>Záverom hodnotíme projekt ako úspešný. 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Väčšina vstupných predpokladov je splnených, výstupy prispejú ku rozšíreniu </a:t>
            </a:r>
            <a:r>
              <a:rPr lang="sk-SK" sz="2400" dirty="0" err="1" smtClean="0">
                <a:solidFill>
                  <a:srgbClr val="002060"/>
                </a:solidFill>
              </a:rPr>
              <a:t>kompetenciíí</a:t>
            </a:r>
            <a:r>
              <a:rPr lang="sk-SK" sz="24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sk-SK" sz="2400" dirty="0" err="1" smtClean="0">
                <a:solidFill>
                  <a:srgbClr val="002060"/>
                </a:solidFill>
              </a:rPr>
              <a:t>know-how</a:t>
            </a:r>
            <a:r>
              <a:rPr lang="sk-SK" sz="2400" dirty="0" smtClean="0">
                <a:solidFill>
                  <a:srgbClr val="002060"/>
                </a:solidFill>
              </a:rPr>
              <a:t>, jazykových znalostí.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Analýza úrovne vzdelávania študijných programov zúčastnených škôl prispeje ku rozvoju odborno-teoretických a odborno-praktických schopnosti študentov.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Zdokonalí sa odborné vyučovanie v cudzom jazyku.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Dôležitá je udržateľnosť výstupov, ich ďalší rozvoj 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Mobilita, cezhraničná spolupráca prispeje ku zvýšeniu úrovne odborného vzdelávania.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Vďaka tomu sa rozšíri vzájomné ovplyvňovanie procesu vzdelávania.</a:t>
            </a:r>
          </a:p>
          <a:p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6866" name="Acrobat Document" r:id="rId6" imgW="0" imgH="0" progId="AcroExch.Document.11">
              <p:embed/>
            </p:oleObj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971600" y="2564904"/>
            <a:ext cx="712879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Ďakujem za pozornosť</a:t>
            </a:r>
          </a:p>
          <a:p>
            <a:pPr algn="ctr"/>
            <a:endParaRPr lang="sk-SK" sz="2000" dirty="0" smtClean="0"/>
          </a:p>
          <a:p>
            <a:pPr algn="ctr"/>
            <a:r>
              <a:rPr lang="sk-SK" sz="2000" dirty="0" smtClean="0"/>
              <a:t>Ing. František Végh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sk-SK" dirty="0" smtClean="0"/>
          </a:p>
          <a:p>
            <a:pPr algn="r"/>
            <a:r>
              <a:rPr lang="sk-SK" sz="1600" dirty="0" err="1" smtClean="0">
                <a:hlinkClick r:id="rId7"/>
              </a:rPr>
              <a:t>f.vegh</a:t>
            </a:r>
            <a:r>
              <a:rPr lang="en-US" sz="1600" dirty="0" smtClean="0">
                <a:hlinkClick r:id="rId7"/>
              </a:rPr>
              <a:t>@</a:t>
            </a:r>
            <a:r>
              <a:rPr lang="en-US" sz="1600" dirty="0" err="1" smtClean="0">
                <a:hlinkClick r:id="rId7"/>
              </a:rPr>
              <a:t>adlerka.sk</a:t>
            </a:r>
            <a:endParaRPr lang="en-US" sz="1600" dirty="0" smtClean="0"/>
          </a:p>
          <a:p>
            <a:pPr algn="r"/>
            <a:r>
              <a:rPr lang="en-US" sz="1600" dirty="0" smtClean="0"/>
              <a:t>frantisek.vegh@gmail.com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098" name="Acrobat Document" r:id="rId6" imgW="0" imgH="0" progId="AcroExch.Document.11">
              <p:embed/>
            </p:oleObj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395536" y="908720"/>
            <a:ext cx="83267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algn="ctr"/>
            <a:r>
              <a:rPr lang="sk-SK" sz="4000" b="1" dirty="0" err="1" smtClean="0">
                <a:solidFill>
                  <a:srgbClr val="0070C0"/>
                </a:solidFill>
              </a:rPr>
              <a:t>Ed</a:t>
            </a:r>
            <a:r>
              <a:rPr lang="sk-SK" sz="4000" b="1" dirty="0" err="1" smtClean="0">
                <a:solidFill>
                  <a:schemeClr val="accent3">
                    <a:lumMod val="75000"/>
                  </a:schemeClr>
                </a:solidFill>
              </a:rPr>
              <a:t>TRANS</a:t>
            </a:r>
            <a:endParaRPr lang="sk-SK" sz="4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sk-SK" sz="3200" dirty="0" smtClean="0">
                <a:solidFill>
                  <a:srgbClr val="002060"/>
                </a:solidFill>
              </a:rPr>
              <a:t>Publicita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3200" dirty="0" smtClean="0">
                <a:solidFill>
                  <a:srgbClr val="002060"/>
                </a:solidFill>
              </a:rPr>
              <a:t>Kompetencia, </a:t>
            </a:r>
            <a:r>
              <a:rPr lang="sk-SK" sz="3200" dirty="0" err="1" smtClean="0">
                <a:solidFill>
                  <a:srgbClr val="002060"/>
                </a:solidFill>
              </a:rPr>
              <a:t>know-how</a:t>
            </a:r>
            <a:r>
              <a:rPr lang="sk-SK" sz="3200" dirty="0" smtClean="0">
                <a:solidFill>
                  <a:srgbClr val="002060"/>
                </a:solidFill>
              </a:rPr>
              <a:t>, jazyk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3200" dirty="0" smtClean="0">
                <a:solidFill>
                  <a:srgbClr val="002060"/>
                </a:solidFill>
              </a:rPr>
              <a:t>Mobilita, cezhraničné odborné vzdelávanie a ďalšie vzdelávanie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3200" dirty="0" smtClean="0">
                <a:solidFill>
                  <a:srgbClr val="002060"/>
                </a:solidFill>
              </a:rPr>
              <a:t>Výber povolania a orientácia pre výber povolania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3200" dirty="0" smtClean="0">
                <a:solidFill>
                  <a:srgbClr val="002060"/>
                </a:solidFill>
              </a:rPr>
              <a:t>Zmeny, inovácie a uznávanie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3200" dirty="0" smtClean="0">
                <a:solidFill>
                  <a:srgbClr val="002060"/>
                </a:solidFill>
              </a:rPr>
              <a:t>Inklúzia, integrácia, znevýhodnené skupiny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3200" dirty="0" smtClean="0">
                <a:solidFill>
                  <a:srgbClr val="002060"/>
                </a:solidFill>
              </a:rPr>
              <a:t>Manažment a organizácia </a:t>
            </a:r>
            <a:endParaRPr lang="sk-SK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506" name="Acrobat Document" r:id="rId6" imgW="0" imgH="0" progId="AcroExch.Document.11">
              <p:embed/>
            </p:oleObj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395536" y="836712"/>
            <a:ext cx="83529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smtClean="0">
                <a:solidFill>
                  <a:srgbClr val="002060"/>
                </a:solidFill>
              </a:rPr>
              <a:t>Výstupy</a:t>
            </a:r>
            <a:endParaRPr lang="sk-SK" sz="4000" b="1" dirty="0" smtClean="0">
              <a:solidFill>
                <a:srgbClr val="002060"/>
              </a:solidFill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sk-SK" sz="3000" dirty="0" err="1" smtClean="0">
                <a:solidFill>
                  <a:srgbClr val="002060"/>
                </a:solidFill>
              </a:rPr>
              <a:t>Rollup</a:t>
            </a:r>
            <a:r>
              <a:rPr lang="sk-SK" sz="3000" dirty="0" smtClean="0">
                <a:solidFill>
                  <a:srgbClr val="002060"/>
                </a:solidFill>
              </a:rPr>
              <a:t> (5ks)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3000" dirty="0" smtClean="0">
                <a:solidFill>
                  <a:srgbClr val="002060"/>
                </a:solidFill>
              </a:rPr>
              <a:t>Brožúra o projekte (1500ks)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3000" dirty="0" smtClean="0">
                <a:solidFill>
                  <a:srgbClr val="002060"/>
                </a:solidFill>
              </a:rPr>
              <a:t>Prenosná magnetická prezentačná stena (5ks)</a:t>
            </a:r>
            <a:r>
              <a:rPr lang="sk-SK" sz="3000" b="1" dirty="0" smtClean="0">
                <a:solidFill>
                  <a:srgbClr val="002060"/>
                </a:solidFill>
              </a:rPr>
              <a:t> </a:t>
            </a:r>
            <a:endParaRPr lang="sk-SK" sz="3000" dirty="0" smtClean="0">
              <a:solidFill>
                <a:srgbClr val="002060"/>
              </a:solidFill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sk-SK" sz="3000" dirty="0" smtClean="0">
                <a:solidFill>
                  <a:srgbClr val="002060"/>
                </a:solidFill>
              </a:rPr>
              <a:t>Analýza úrovne vzdelávania a výchovy vybraných študijných programov SK-AT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3000" dirty="0" smtClean="0">
                <a:solidFill>
                  <a:srgbClr val="002060"/>
                </a:solidFill>
              </a:rPr>
              <a:t>Glosár elektrotechnika + poľnohospodárstvo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3000" dirty="0" smtClean="0">
                <a:solidFill>
                  <a:srgbClr val="002060"/>
                </a:solidFill>
              </a:rPr>
              <a:t>Interaktívne CD – spracovanie glosárov (500)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3000" dirty="0" smtClean="0">
                <a:solidFill>
                  <a:srgbClr val="002060"/>
                </a:solidFill>
              </a:rPr>
              <a:t>Odborné odučenie materiálov </a:t>
            </a:r>
            <a:r>
              <a:rPr lang="sk-SK" sz="3000" dirty="0" err="1" smtClean="0">
                <a:solidFill>
                  <a:srgbClr val="002060"/>
                </a:solidFill>
              </a:rPr>
              <a:t>online</a:t>
            </a:r>
            <a:endParaRPr lang="sk-SK" sz="3000" dirty="0" smtClean="0">
              <a:solidFill>
                <a:srgbClr val="002060"/>
              </a:solidFill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sk-SK" sz="3000" dirty="0" smtClean="0">
                <a:solidFill>
                  <a:srgbClr val="002060"/>
                </a:solidFill>
              </a:rPr>
              <a:t>Seminár výstupov analýzy a prezentácie glosárov</a:t>
            </a:r>
            <a:endParaRPr lang="sk-SK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9698" name="Acrobat Document" r:id="rId6" imgW="0" imgH="0" progId="AcroExch.Document.11">
              <p:embed/>
            </p:oleObj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395536" y="836712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smtClean="0">
                <a:solidFill>
                  <a:srgbClr val="002060"/>
                </a:solidFill>
              </a:rPr>
              <a:t>Výstupy</a:t>
            </a:r>
            <a:endParaRPr lang="sk-SK" sz="4000" b="1" dirty="0" smtClean="0">
              <a:solidFill>
                <a:srgbClr val="002060"/>
              </a:solidFill>
            </a:endParaRPr>
          </a:p>
          <a:p>
            <a:pPr marL="365125" indent="-365125">
              <a:buFont typeface="Wingdings" pitchFamily="2" charset="2"/>
              <a:buChar char="Ø"/>
            </a:pPr>
            <a:r>
              <a:rPr lang="sk-SK" sz="2900" dirty="0" smtClean="0">
                <a:solidFill>
                  <a:srgbClr val="002060"/>
                </a:solidFill>
              </a:rPr>
              <a:t>Mobilita pedagógov – cca. 15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2900" dirty="0" smtClean="0">
                <a:solidFill>
                  <a:srgbClr val="002060"/>
                </a:solidFill>
              </a:rPr>
              <a:t>Mobilita žiakov – cca. 110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2900" dirty="0" smtClean="0">
                <a:solidFill>
                  <a:srgbClr val="002060"/>
                </a:solidFill>
              </a:rPr>
              <a:t>Prezentačné video - 5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2900" dirty="0" smtClean="0">
                <a:solidFill>
                  <a:srgbClr val="002060"/>
                </a:solidFill>
              </a:rPr>
              <a:t>Virtuálny sprievodca stredných škôl – 5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2900" dirty="0" smtClean="0">
                <a:solidFill>
                  <a:srgbClr val="002060"/>
                </a:solidFill>
              </a:rPr>
              <a:t> Analýza potrieb pracovného trhu elektrotechnického a poľnohospodárskeho odvetvia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2900" dirty="0" smtClean="0">
                <a:solidFill>
                  <a:srgbClr val="002060"/>
                </a:solidFill>
              </a:rPr>
              <a:t> Seminár o výsledkoch analýzy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2900" dirty="0" smtClean="0">
                <a:solidFill>
                  <a:srgbClr val="002060"/>
                </a:solidFill>
              </a:rPr>
              <a:t>Bulletin 1000 ks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sk-SK" sz="2900" dirty="0" smtClean="0">
                <a:solidFill>
                  <a:srgbClr val="002060"/>
                </a:solidFill>
              </a:rPr>
              <a:t> </a:t>
            </a:r>
            <a:r>
              <a:rPr lang="sk-SK" sz="2900" dirty="0" err="1" smtClean="0">
                <a:solidFill>
                  <a:srgbClr val="002060"/>
                </a:solidFill>
              </a:rPr>
              <a:t>workshop</a:t>
            </a:r>
            <a:r>
              <a:rPr lang="sk-SK" sz="2900" dirty="0" smtClean="0">
                <a:solidFill>
                  <a:srgbClr val="002060"/>
                </a:solidFill>
              </a:rPr>
              <a:t> o nových možnostiach znižovania negatívnych prejavov v oblasti inklúzie, integrácie </a:t>
            </a:r>
            <a:endParaRPr lang="sk-SK" sz="2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4578" name="Acrobat Document" r:id="rId6" imgW="0" imgH="0" progId="AcroExch.Document.11">
              <p:embed/>
            </p:oleObj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395536" y="83671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smtClean="0">
                <a:solidFill>
                  <a:srgbClr val="002060"/>
                </a:solidFill>
              </a:rPr>
              <a:t>Výstupy</a:t>
            </a:r>
            <a:endParaRPr lang="sk-SK" sz="4000" b="1" dirty="0" smtClean="0">
              <a:solidFill>
                <a:srgbClr val="002060"/>
              </a:solidFill>
            </a:endParaRPr>
          </a:p>
        </p:txBody>
      </p:sp>
      <p:pic>
        <p:nvPicPr>
          <p:cNvPr id="11" name="Obrázok 10" descr="stena adler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556792"/>
            <a:ext cx="3888432" cy="2148447"/>
          </a:xfrm>
          <a:prstGeom prst="rect">
            <a:avLst/>
          </a:prstGeom>
        </p:spPr>
      </p:pic>
      <p:pic>
        <p:nvPicPr>
          <p:cNvPr id="15" name="Obrázok 14" descr="SAM_24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3573016"/>
            <a:ext cx="2880000" cy="2160000"/>
          </a:xfrm>
          <a:prstGeom prst="rect">
            <a:avLst/>
          </a:prstGeom>
        </p:spPr>
      </p:pic>
      <p:pic>
        <p:nvPicPr>
          <p:cNvPr id="16" name="Obrázok 15" descr="SAM_246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3717032"/>
            <a:ext cx="3360000" cy="2520000"/>
          </a:xfrm>
          <a:prstGeom prst="rect">
            <a:avLst/>
          </a:prstGeom>
        </p:spPr>
      </p:pic>
      <p:pic>
        <p:nvPicPr>
          <p:cNvPr id="17" name="Obrázok 16" descr="SAM_24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3645024"/>
            <a:ext cx="3360000" cy="2520000"/>
          </a:xfrm>
          <a:prstGeom prst="rect">
            <a:avLst/>
          </a:prstGeom>
        </p:spPr>
      </p:pic>
      <p:pic>
        <p:nvPicPr>
          <p:cNvPr id="13" name="Obrázok 12" descr="SAM_4009 Edtrans Adlerk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1484784"/>
            <a:ext cx="386405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ok 11" descr="capture_001_02122014_1345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085477"/>
            <a:ext cx="8640960" cy="468704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123728" y="40466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Harmonogram</a:t>
            </a:r>
            <a:r>
              <a:rPr lang="en-US" sz="3200" dirty="0" smtClean="0"/>
              <a:t> </a:t>
            </a:r>
            <a:r>
              <a:rPr lang="en-US" sz="3200" dirty="0" err="1" smtClean="0"/>
              <a:t>projektu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1746" name="Acrobat Document" r:id="rId6" imgW="0" imgH="0" progId="AcroExch.Document.11">
              <p:embed/>
            </p:oleObj>
          </a:graphicData>
        </a:graphic>
      </p:graphicFrame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836712"/>
            <a:ext cx="7776864" cy="530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5602" name="Acrobat Document" r:id="rId6" imgW="0" imgH="0" progId="AcroExch.Document.11">
              <p:embed/>
            </p:oleObj>
          </a:graphicData>
        </a:graphic>
      </p:graphicFrame>
      <p:pic>
        <p:nvPicPr>
          <p:cNvPr id="9" name="Obrázok 8" descr="SAM_24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268760"/>
            <a:ext cx="2880000" cy="2160000"/>
          </a:xfrm>
          <a:prstGeom prst="rect">
            <a:avLst/>
          </a:prstGeom>
        </p:spPr>
      </p:pic>
      <p:pic>
        <p:nvPicPr>
          <p:cNvPr id="10" name="Obrázok 9" descr="SAM_24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1556792"/>
            <a:ext cx="2880000" cy="2160000"/>
          </a:xfrm>
          <a:prstGeom prst="rect">
            <a:avLst/>
          </a:prstGeom>
        </p:spPr>
      </p:pic>
      <p:pic>
        <p:nvPicPr>
          <p:cNvPr id="11" name="Obrázok 10" descr="SAM_24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3789040"/>
            <a:ext cx="2880000" cy="2160000"/>
          </a:xfrm>
          <a:prstGeom prst="rect">
            <a:avLst/>
          </a:prstGeom>
        </p:spPr>
      </p:pic>
      <p:pic>
        <p:nvPicPr>
          <p:cNvPr id="12" name="Obrázok 11" descr="SAM_243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3717032"/>
            <a:ext cx="2880000" cy="2160000"/>
          </a:xfrm>
          <a:prstGeom prst="rect">
            <a:avLst/>
          </a:prstGeom>
        </p:spPr>
      </p:pic>
      <p:pic>
        <p:nvPicPr>
          <p:cNvPr id="13" name="Obrázok 12" descr="SAM_243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64000" y="3501008"/>
            <a:ext cx="2880000" cy="2160000"/>
          </a:xfrm>
          <a:prstGeom prst="rect">
            <a:avLst/>
          </a:prstGeom>
        </p:spPr>
      </p:pic>
      <p:pic>
        <p:nvPicPr>
          <p:cNvPr id="14" name="Obrázok 13" descr="SAM_243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64000" y="1196752"/>
            <a:ext cx="2880000" cy="2160000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1547664" y="548680"/>
            <a:ext cx="5138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Úvodná konferencia projektu </a:t>
            </a:r>
            <a:r>
              <a:rPr lang="sk-SK" sz="2400" b="1" dirty="0" err="1" smtClean="0">
                <a:solidFill>
                  <a:srgbClr val="002060"/>
                </a:solidFill>
              </a:rPr>
              <a:t>EdTRANS</a:t>
            </a:r>
            <a:endParaRPr lang="sk-SK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:\Users\pfurik\AppData\Local\Microsoft\Windows\Temporary Internet Files\Content.Word\logo_edtrans_offic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72" cy="7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02317" cy="57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E:\Family Net\pf\pracovne stretnutia\29.5\loga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409"/>
            <a:ext cx="6529498" cy="681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1" name="Acrobat Document" r:id="rId6" imgW="0" imgH="0" progId="AcroExch.Document.11">
              <p:embed/>
            </p:oleObj>
          </a:graphicData>
        </a:graphic>
      </p:graphicFrame>
      <p:sp>
        <p:nvSpPr>
          <p:cNvPr id="10" name="BlokTextu 9"/>
          <p:cNvSpPr txBox="1"/>
          <p:nvPr/>
        </p:nvSpPr>
        <p:spPr>
          <a:xfrm>
            <a:off x="1691680" y="692696"/>
            <a:ext cx="4781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002060"/>
                </a:solidFill>
              </a:rPr>
              <a:t>Viedeň 13. 6. 2013. </a:t>
            </a:r>
            <a:r>
              <a:rPr lang="sk-SK" sz="2000" b="1" dirty="0" smtClean="0">
                <a:solidFill>
                  <a:srgbClr val="002060"/>
                </a:solidFill>
              </a:rPr>
              <a:t>a  </a:t>
            </a:r>
            <a:r>
              <a:rPr lang="sk-SK" sz="2000" b="1" dirty="0" smtClean="0">
                <a:solidFill>
                  <a:srgbClr val="002060"/>
                </a:solidFill>
              </a:rPr>
              <a:t>Bratislava 17. 9. 2013</a:t>
            </a:r>
            <a:endParaRPr lang="sk-SK" sz="2000" b="1" dirty="0">
              <a:solidFill>
                <a:srgbClr val="002060"/>
              </a:solidFill>
            </a:endParaRPr>
          </a:p>
        </p:txBody>
      </p:sp>
      <p:pic>
        <p:nvPicPr>
          <p:cNvPr id="12" name="Obrázok 11" descr="SAM_2473EdTRA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484784"/>
            <a:ext cx="3960440" cy="2970330"/>
          </a:xfrm>
          <a:prstGeom prst="rect">
            <a:avLst/>
          </a:prstGeom>
        </p:spPr>
      </p:pic>
      <p:pic>
        <p:nvPicPr>
          <p:cNvPr id="13" name="Obrázok 12" descr="SAM_3070 Klein v prav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2708920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268</Words>
  <Application>Microsoft Office PowerPoint</Application>
  <PresentationFormat>Prezentácia na obrazovke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1" baseType="lpstr">
      <vt:lpstr>Motív Office</vt:lpstr>
      <vt:lpstr>Acrobat Document</vt:lpstr>
      <vt:lpstr>EdTRANS  Transition from school to work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EdTRANS  Transition from school to work</dc:title>
  <dc:creator>Vegh</dc:creator>
  <cp:lastModifiedBy>Vegh</cp:lastModifiedBy>
  <cp:revision>9</cp:revision>
  <dcterms:created xsi:type="dcterms:W3CDTF">2014-12-02T10:25:40Z</dcterms:created>
  <dcterms:modified xsi:type="dcterms:W3CDTF">2014-12-04T08:39:11Z</dcterms:modified>
</cp:coreProperties>
</file>